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2000"/>
  <p:notesSz cx="6858000" cy="1857375"/>
  <p:embeddedFontLst>
    <p:embeddedFont>
      <p:font typeface="IBM Plex Mono SemiBold"/>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4" roundtripDataSignature="AMtx7mh6y9kMz7Hy3lyvruXmK6SLmEGI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BMPlexMonoSemiBold-bold.fntdata"/><Relationship Id="rId50" Type="http://schemas.openxmlformats.org/officeDocument/2006/relationships/font" Target="fonts/IBMPlexMonoSemiBold-regular.fntdata"/><Relationship Id="rId53" Type="http://schemas.openxmlformats.org/officeDocument/2006/relationships/font" Target="fonts/IBMPlexMonoSemiBold-boldItalic.fntdata"/><Relationship Id="rId52" Type="http://schemas.openxmlformats.org/officeDocument/2006/relationships/font" Target="fonts/IBMPlexMonoSemiBold-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2" name="Google Shape;11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Kenneth Fields</a:t>
            </a:r>
            <a:endParaRPr/>
          </a:p>
          <a:p>
            <a:pPr indent="0" lvl="0" marL="0" marR="0" rtl="0" algn="l">
              <a:spcBef>
                <a:spcPts val="0"/>
              </a:spcBef>
              <a:spcAft>
                <a:spcPts val="0"/>
              </a:spcAft>
              <a:buNone/>
            </a:pPr>
            <a:r>
              <a:rPr lang="en-US" sz="1800">
                <a:solidFill>
                  <a:schemeClr val="lt2"/>
                </a:solidFill>
              </a:rPr>
              <a:t>10/25/2022</a:t>
            </a:r>
            <a:endParaRPr sz="1800">
              <a:solidFill>
                <a:schemeClr val="lt2"/>
              </a:solidFill>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 name="Google Shape;154;p1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EDA was performed using Python, Pandas, SQL and Jupyter Notebook</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a:t>
            </a:r>
            <a:r>
              <a:rPr lang="en-US" sz="2200">
                <a:solidFill>
                  <a:srgbClr val="292929"/>
                </a:solidFill>
              </a:rPr>
              <a:t>catter plots were used to compare payload masses to launch sites, flight number vs orbit type, payload vs orbit type.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Line Chart to show trend in success rate </a:t>
            </a:r>
            <a:r>
              <a:rPr lang="en-US" sz="2200">
                <a:solidFill>
                  <a:srgbClr val="292929"/>
                </a:solidFill>
              </a:rPr>
              <a:t>over</a:t>
            </a:r>
            <a:r>
              <a:rPr lang="en-US" sz="2200">
                <a:solidFill>
                  <a:srgbClr val="292929"/>
                </a:solidFill>
              </a:rPr>
              <a:t> time.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https://github.com/kfields110/IBM_Capstone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5" name="Google Shape;155;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12"/>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lang="en-US" sz="2200">
                <a:solidFill>
                  <a:srgbClr val="292929"/>
                </a:solidFill>
              </a:rPr>
              <a:t>Data was explored with SQL to find:</a:t>
            </a:r>
            <a:endParaRPr sz="2200">
              <a:solidFill>
                <a:srgbClr val="292929"/>
              </a:solidFill>
            </a:endParaRPr>
          </a:p>
          <a:p>
            <a:pPr indent="-368300" lvl="1" marL="914400" rtl="0" algn="l">
              <a:spcBef>
                <a:spcPts val="0"/>
              </a:spcBef>
              <a:spcAft>
                <a:spcPts val="0"/>
              </a:spcAft>
              <a:buClr>
                <a:srgbClr val="292929"/>
              </a:buClr>
              <a:buSzPts val="2200"/>
              <a:buChar char="○"/>
            </a:pPr>
            <a:r>
              <a:rPr lang="en-US" sz="2200">
                <a:solidFill>
                  <a:srgbClr val="292929"/>
                </a:solidFill>
              </a:rPr>
              <a:t>Different Launch Sites</a:t>
            </a:r>
            <a:endParaRPr sz="2200">
              <a:solidFill>
                <a:srgbClr val="292929"/>
              </a:solidFill>
            </a:endParaRPr>
          </a:p>
          <a:p>
            <a:pPr indent="-368300" lvl="1" marL="914400" rtl="0" algn="l">
              <a:spcBef>
                <a:spcPts val="0"/>
              </a:spcBef>
              <a:spcAft>
                <a:spcPts val="0"/>
              </a:spcAft>
              <a:buClr>
                <a:srgbClr val="292929"/>
              </a:buClr>
              <a:buSzPts val="2200"/>
              <a:buChar char="○"/>
            </a:pPr>
            <a:r>
              <a:rPr lang="en-US" sz="2200">
                <a:solidFill>
                  <a:srgbClr val="292929"/>
                </a:solidFill>
              </a:rPr>
              <a:t>Avg payload mass</a:t>
            </a:r>
            <a:endParaRPr sz="2200">
              <a:solidFill>
                <a:srgbClr val="292929"/>
              </a:solidFill>
            </a:endParaRPr>
          </a:p>
          <a:p>
            <a:pPr indent="-368300" lvl="1" marL="914400" rtl="0" algn="l">
              <a:spcBef>
                <a:spcPts val="0"/>
              </a:spcBef>
              <a:spcAft>
                <a:spcPts val="0"/>
              </a:spcAft>
              <a:buClr>
                <a:srgbClr val="292929"/>
              </a:buClr>
              <a:buSzPts val="2200"/>
              <a:buChar char="○"/>
            </a:pPr>
            <a:r>
              <a:rPr lang="en-US" sz="2200">
                <a:solidFill>
                  <a:srgbClr val="292929"/>
                </a:solidFill>
              </a:rPr>
              <a:t>Successful launches</a:t>
            </a:r>
            <a:endParaRPr sz="2200">
              <a:solidFill>
                <a:srgbClr val="292929"/>
              </a:solidFill>
            </a:endParaRPr>
          </a:p>
          <a:p>
            <a:pPr indent="-368300" lvl="1" marL="914400" rtl="0" algn="l">
              <a:spcBef>
                <a:spcPts val="0"/>
              </a:spcBef>
              <a:spcAft>
                <a:spcPts val="0"/>
              </a:spcAft>
              <a:buClr>
                <a:srgbClr val="292929"/>
              </a:buClr>
              <a:buSzPts val="2200"/>
              <a:buChar char="○"/>
            </a:pPr>
            <a:r>
              <a:rPr lang="en-US" sz="2200">
                <a:solidFill>
                  <a:srgbClr val="292929"/>
                </a:solidFill>
              </a:rPr>
              <a:t>Total # of Success vs Failed mission outcomes</a:t>
            </a:r>
            <a:endParaRPr sz="2200">
              <a:solidFill>
                <a:srgbClr val="292929"/>
              </a:solidFill>
            </a:endParaRPr>
          </a:p>
          <a:p>
            <a:pPr indent="-368300" lvl="1" marL="914400" rtl="0" algn="l">
              <a:spcBef>
                <a:spcPts val="0"/>
              </a:spcBef>
              <a:spcAft>
                <a:spcPts val="0"/>
              </a:spcAft>
              <a:buClr>
                <a:srgbClr val="292929"/>
              </a:buClr>
              <a:buSzPts val="2200"/>
              <a:buChar char="○"/>
            </a:pPr>
            <a:r>
              <a:rPr lang="en-US" sz="2200">
                <a:solidFill>
                  <a:srgbClr val="292929"/>
                </a:solidFill>
              </a:rPr>
              <a:t>Types of Boosters for different payloads.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https://github.com/kfields110/IBM_Capstone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2" name="Google Shape;162;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8" name="Google Shape;168;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Interactive map built with Folium library to show launch sites of rockets</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Folium.Circle to indicate an area for the launch site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Folium.Marker to create an icon to label the area</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Marker Clusters were used to </a:t>
            </a:r>
            <a:r>
              <a:rPr lang="en-US" sz="2200">
                <a:solidFill>
                  <a:srgbClr val="292929"/>
                </a:solidFill>
              </a:rPr>
              <a:t>highlight</a:t>
            </a:r>
            <a:r>
              <a:rPr lang="en-US" sz="2200">
                <a:solidFill>
                  <a:srgbClr val="292929"/>
                </a:solidFill>
              </a:rPr>
              <a:t> </a:t>
            </a:r>
            <a:r>
              <a:rPr lang="en-US" sz="2200">
                <a:solidFill>
                  <a:srgbClr val="292929"/>
                </a:solidFill>
              </a:rPr>
              <a:t>successful</a:t>
            </a:r>
            <a:r>
              <a:rPr lang="en-US" sz="2200">
                <a:solidFill>
                  <a:srgbClr val="292929"/>
                </a:solidFill>
              </a:rPr>
              <a:t> (green) and failed(red) launches</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Lines were added to show the distance of each launch site from the nearest coast and city to see if there were patterns in launch location.</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map objects such as markers, circles, lines, etc. you created and added to a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These objects were added to quickly visualize patterns for launch locations.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https://github.com/kfields110/IBM_Capstone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9" name="Google Shape;169;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5" name="Google Shape;175;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Plotly Dashboard </a:t>
            </a:r>
            <a:r>
              <a:rPr lang="en-US" sz="2200">
                <a:solidFill>
                  <a:srgbClr val="292929"/>
                </a:solidFill>
              </a:rPr>
              <a:t>allows</a:t>
            </a:r>
            <a:r>
              <a:rPr lang="en-US" sz="2200">
                <a:solidFill>
                  <a:srgbClr val="292929"/>
                </a:solidFill>
              </a:rPr>
              <a:t> for quick visualization of </a:t>
            </a:r>
            <a:r>
              <a:rPr lang="en-US" sz="2200">
                <a:solidFill>
                  <a:srgbClr val="292929"/>
                </a:solidFill>
              </a:rPr>
              <a:t>successful</a:t>
            </a:r>
            <a:r>
              <a:rPr lang="en-US" sz="2200">
                <a:solidFill>
                  <a:srgbClr val="292929"/>
                </a:solidFill>
              </a:rPr>
              <a:t> launches of each of the 4 launch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dashboard contains pie graphs of the ratio of </a:t>
            </a:r>
            <a:r>
              <a:rPr lang="en-US" sz="2200">
                <a:solidFill>
                  <a:srgbClr val="292929"/>
                </a:solidFill>
              </a:rPr>
              <a:t>successful</a:t>
            </a:r>
            <a:r>
              <a:rPr lang="en-US" sz="2200">
                <a:solidFill>
                  <a:srgbClr val="292929"/>
                </a:solidFill>
              </a:rPr>
              <a:t> launches between each launch site and a slider to quickly see which size payloads have successful launches.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https://github.com/kfields110/IBM_Capstone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6" name="Google Shape;176;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 name="Google Shape;182;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92500" lnSpcReduction="10000"/>
          </a:bodyPr>
          <a:lstStyle/>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Machine Learning Models were built using python, pandas, and sklearn libraries.</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Char char="•"/>
            </a:pPr>
            <a:r>
              <a:rPr lang="en-US" sz="2200">
                <a:solidFill>
                  <a:srgbClr val="292929"/>
                </a:solidFill>
              </a:rPr>
              <a:t>Data was preprocessed and made Success/Failed launch the dependant variable to model.</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Char char="•"/>
            </a:pPr>
            <a:r>
              <a:rPr lang="en-US" sz="2200">
                <a:solidFill>
                  <a:srgbClr val="292929"/>
                </a:solidFill>
              </a:rPr>
              <a:t>4 Models were produced:</a:t>
            </a:r>
            <a:endParaRPr sz="2200">
              <a:solidFill>
                <a:srgbClr val="292929"/>
              </a:solidFill>
            </a:endParaRPr>
          </a:p>
          <a:p>
            <a:pPr indent="-357822" lvl="1" marL="914400" marR="0" rtl="0" algn="l">
              <a:lnSpc>
                <a:spcPct val="100000"/>
              </a:lnSpc>
              <a:spcBef>
                <a:spcPts val="1400"/>
              </a:spcBef>
              <a:spcAft>
                <a:spcPts val="0"/>
              </a:spcAft>
              <a:buClr>
                <a:srgbClr val="292929"/>
              </a:buClr>
              <a:buSzPct val="100000"/>
              <a:buChar char="○"/>
            </a:pPr>
            <a:r>
              <a:rPr lang="en-US" sz="2200">
                <a:solidFill>
                  <a:srgbClr val="292929"/>
                </a:solidFill>
              </a:rPr>
              <a:t>Regression</a:t>
            </a:r>
            <a:endParaRPr sz="2200">
              <a:solidFill>
                <a:srgbClr val="292929"/>
              </a:solidFill>
            </a:endParaRPr>
          </a:p>
          <a:p>
            <a:pPr indent="-357822" lvl="1" marL="914400" marR="0" rtl="0" algn="l">
              <a:lnSpc>
                <a:spcPct val="100000"/>
              </a:lnSpc>
              <a:spcBef>
                <a:spcPts val="1400"/>
              </a:spcBef>
              <a:spcAft>
                <a:spcPts val="0"/>
              </a:spcAft>
              <a:buClr>
                <a:srgbClr val="292929"/>
              </a:buClr>
              <a:buSzPct val="100000"/>
              <a:buChar char="○"/>
            </a:pPr>
            <a:r>
              <a:rPr lang="en-US" sz="2200">
                <a:solidFill>
                  <a:srgbClr val="292929"/>
                </a:solidFill>
              </a:rPr>
              <a:t>SVM</a:t>
            </a:r>
            <a:endParaRPr sz="2200">
              <a:solidFill>
                <a:srgbClr val="292929"/>
              </a:solidFill>
            </a:endParaRPr>
          </a:p>
          <a:p>
            <a:pPr indent="-357822" lvl="1" marL="914400" marR="0" rtl="0" algn="l">
              <a:lnSpc>
                <a:spcPct val="100000"/>
              </a:lnSpc>
              <a:spcBef>
                <a:spcPts val="1400"/>
              </a:spcBef>
              <a:spcAft>
                <a:spcPts val="0"/>
              </a:spcAft>
              <a:buClr>
                <a:srgbClr val="292929"/>
              </a:buClr>
              <a:buSzPct val="100000"/>
              <a:buChar char="○"/>
            </a:pPr>
            <a:r>
              <a:rPr lang="en-US" sz="2200">
                <a:solidFill>
                  <a:srgbClr val="292929"/>
                </a:solidFill>
              </a:rPr>
              <a:t>Decision Tree</a:t>
            </a:r>
            <a:endParaRPr sz="2200">
              <a:solidFill>
                <a:srgbClr val="292929"/>
              </a:solidFill>
            </a:endParaRPr>
          </a:p>
          <a:p>
            <a:pPr indent="-357822" lvl="1" marL="914400" marR="0" rtl="0" algn="l">
              <a:lnSpc>
                <a:spcPct val="100000"/>
              </a:lnSpc>
              <a:spcBef>
                <a:spcPts val="1400"/>
              </a:spcBef>
              <a:spcAft>
                <a:spcPts val="0"/>
              </a:spcAft>
              <a:buClr>
                <a:srgbClr val="292929"/>
              </a:buClr>
              <a:buSzPct val="100000"/>
              <a:buChar char="○"/>
            </a:pPr>
            <a:r>
              <a:rPr lang="en-US" sz="2200">
                <a:solidFill>
                  <a:srgbClr val="292929"/>
                </a:solidFill>
              </a:rPr>
              <a:t>K nearest neighbor</a:t>
            </a:r>
            <a:endParaRPr sz="2200">
              <a:solidFill>
                <a:srgbClr val="292929"/>
              </a:solidFill>
            </a:endParaRPr>
          </a:p>
          <a:p>
            <a:pPr indent="-357822" lvl="0" marL="457200" marR="0" rtl="0" algn="l">
              <a:lnSpc>
                <a:spcPct val="100000"/>
              </a:lnSpc>
              <a:spcBef>
                <a:spcPts val="1400"/>
              </a:spcBef>
              <a:spcAft>
                <a:spcPts val="0"/>
              </a:spcAft>
              <a:buClr>
                <a:srgbClr val="292929"/>
              </a:buClr>
              <a:buSzPct val="100000"/>
              <a:buChar char="•"/>
            </a:pPr>
            <a:r>
              <a:rPr lang="en-US" sz="2200">
                <a:solidFill>
                  <a:srgbClr val="292929"/>
                </a:solidFill>
              </a:rPr>
              <a:t>Decision Tree Classifier had the highest accuracy.</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83" name="Google Shape;183;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 name="Google Shape;194;p18"/>
          <p:cNvSpPr txBox="1"/>
          <p:nvPr>
            <p:ph idx="1" type="body"/>
          </p:nvPr>
        </p:nvSpPr>
        <p:spPr>
          <a:xfrm>
            <a:off x="864973" y="2057400"/>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Class 0 - Failure</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Class 1 - Success</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Most launches were at CCAFS SLC 40.</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Higher success rates, however, were at VAFB SLC 4E and KSC LC 39A launch sites.</a:t>
            </a:r>
            <a:endParaRPr sz="2200">
              <a:solidFill>
                <a:srgbClr val="292929"/>
              </a:solidFill>
            </a:endParaRPr>
          </a:p>
        </p:txBody>
      </p:sp>
      <p:sp>
        <p:nvSpPr>
          <p:cNvPr id="195" name="Google Shape;195;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196" name="Google Shape;196;p18"/>
          <p:cNvPicPr preferRelativeResize="0"/>
          <p:nvPr/>
        </p:nvPicPr>
        <p:blipFill>
          <a:blip r:embed="rId4">
            <a:alphaModFix/>
          </a:blip>
          <a:stretch>
            <a:fillRect/>
          </a:stretch>
        </p:blipFill>
        <p:spPr>
          <a:xfrm>
            <a:off x="5210486" y="1686324"/>
            <a:ext cx="5791342" cy="4633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1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t>As the payload mass increased, the rate of success also increased. Only 1 failure with a payload mass &gt; 8000 kg.</a:t>
            </a:r>
            <a:endParaRPr sz="2200"/>
          </a:p>
        </p:txBody>
      </p:sp>
      <p:sp>
        <p:nvSpPr>
          <p:cNvPr id="203" name="Google Shape;203;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04" name="Google Shape;204;p19"/>
          <p:cNvPicPr preferRelativeResize="0"/>
          <p:nvPr/>
        </p:nvPicPr>
        <p:blipFill>
          <a:blip r:embed="rId4">
            <a:alphaModFix/>
          </a:blip>
          <a:stretch>
            <a:fillRect/>
          </a:stretch>
        </p:blipFill>
        <p:spPr>
          <a:xfrm>
            <a:off x="4786074" y="1863149"/>
            <a:ext cx="6715125" cy="416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0" name="Google Shape;210;p20"/>
          <p:cNvSpPr txBox="1"/>
          <p:nvPr>
            <p:ph idx="1" type="body"/>
          </p:nvPr>
        </p:nvSpPr>
        <p:spPr>
          <a:xfrm>
            <a:off x="824100" y="4864225"/>
            <a:ext cx="9533100" cy="10296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1400"/>
              </a:spcBef>
              <a:spcAft>
                <a:spcPts val="0"/>
              </a:spcAft>
              <a:buNone/>
            </a:pPr>
            <a:r>
              <a:rPr lang="en-US" sz="2200"/>
              <a:t>We see that for most orbit types, as the number of flights increased, the success rate increased as well. Most </a:t>
            </a:r>
            <a:r>
              <a:rPr lang="en-US" sz="2200"/>
              <a:t>failures</a:t>
            </a:r>
            <a:r>
              <a:rPr lang="en-US" sz="2200"/>
              <a:t> </a:t>
            </a:r>
            <a:r>
              <a:rPr lang="en-US" sz="2200"/>
              <a:t>occurred</a:t>
            </a:r>
            <a:r>
              <a:rPr lang="en-US" sz="2200"/>
              <a:t> before flight number 40.</a:t>
            </a:r>
            <a:endParaRPr sz="2200"/>
          </a:p>
        </p:txBody>
      </p:sp>
      <p:sp>
        <p:nvSpPr>
          <p:cNvPr id="211" name="Google Shape;211;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12" name="Google Shape;212;p20"/>
          <p:cNvPicPr preferRelativeResize="0"/>
          <p:nvPr/>
        </p:nvPicPr>
        <p:blipFill>
          <a:blip r:embed="rId4">
            <a:alphaModFix/>
          </a:blip>
          <a:stretch>
            <a:fillRect/>
          </a:stretch>
        </p:blipFill>
        <p:spPr>
          <a:xfrm>
            <a:off x="6314625" y="1465925"/>
            <a:ext cx="3932250" cy="3172290"/>
          </a:xfrm>
          <a:prstGeom prst="rect">
            <a:avLst/>
          </a:prstGeom>
          <a:noFill/>
          <a:ln>
            <a:noFill/>
          </a:ln>
        </p:spPr>
      </p:pic>
      <p:pic>
        <p:nvPicPr>
          <p:cNvPr id="213" name="Google Shape;213;p20"/>
          <p:cNvPicPr preferRelativeResize="0"/>
          <p:nvPr/>
        </p:nvPicPr>
        <p:blipFill>
          <a:blip r:embed="rId5">
            <a:alphaModFix/>
          </a:blip>
          <a:stretch>
            <a:fillRect/>
          </a:stretch>
        </p:blipFill>
        <p:spPr>
          <a:xfrm>
            <a:off x="769997" y="1465922"/>
            <a:ext cx="4645375" cy="3251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2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t>Increasing the payload seems to increase success rates with LEO, ISS, and PO orbits.</a:t>
            </a:r>
            <a:endParaRPr sz="2200"/>
          </a:p>
          <a:p>
            <a:pPr indent="0" lvl="0" marL="0" marR="0" rtl="0" algn="l">
              <a:lnSpc>
                <a:spcPct val="100000"/>
              </a:lnSpc>
              <a:spcBef>
                <a:spcPts val="0"/>
              </a:spcBef>
              <a:spcAft>
                <a:spcPts val="0"/>
              </a:spcAft>
              <a:buNone/>
            </a:pPr>
            <a:r>
              <a:t/>
            </a:r>
            <a:endParaRPr sz="2200"/>
          </a:p>
          <a:p>
            <a:pPr indent="0" lvl="0" marL="0" marR="0" rtl="0" algn="l">
              <a:lnSpc>
                <a:spcPct val="100000"/>
              </a:lnSpc>
              <a:spcBef>
                <a:spcPts val="0"/>
              </a:spcBef>
              <a:spcAft>
                <a:spcPts val="0"/>
              </a:spcAft>
              <a:buNone/>
            </a:pPr>
            <a:r>
              <a:rPr lang="en-US" sz="2200"/>
              <a:t>GTO seemed to have no correlation.</a:t>
            </a:r>
            <a:endParaRPr sz="2200"/>
          </a:p>
        </p:txBody>
      </p:sp>
      <p:sp>
        <p:nvSpPr>
          <p:cNvPr id="220" name="Google Shape;220;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21" name="Google Shape;221;p22"/>
          <p:cNvPicPr preferRelativeResize="0"/>
          <p:nvPr/>
        </p:nvPicPr>
        <p:blipFill>
          <a:blip r:embed="rId4">
            <a:alphaModFix/>
          </a:blip>
          <a:stretch>
            <a:fillRect/>
          </a:stretch>
        </p:blipFill>
        <p:spPr>
          <a:xfrm>
            <a:off x="5345974" y="1513049"/>
            <a:ext cx="5886450" cy="4152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Success rate has steadily increased year over year with a small dip in 2018.</a:t>
            </a:r>
            <a:endParaRPr/>
          </a:p>
        </p:txBody>
      </p:sp>
      <p:sp>
        <p:nvSpPr>
          <p:cNvPr id="228" name="Google Shape;228;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29" name="Google Shape;229;p23"/>
          <p:cNvPicPr preferRelativeResize="0"/>
          <p:nvPr/>
        </p:nvPicPr>
        <p:blipFill>
          <a:blip r:embed="rId4">
            <a:alphaModFix/>
          </a:blip>
          <a:stretch>
            <a:fillRect/>
          </a:stretch>
        </p:blipFill>
        <p:spPr>
          <a:xfrm>
            <a:off x="5066199" y="1796474"/>
            <a:ext cx="6086475" cy="4229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24"/>
          <p:cNvSpPr txBox="1"/>
          <p:nvPr>
            <p:ph idx="1" type="body"/>
          </p:nvPr>
        </p:nvSpPr>
        <p:spPr>
          <a:xfrm>
            <a:off x="770004" y="1825625"/>
            <a:ext cx="58476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a:t>4 unique launch sites.</a:t>
            </a:r>
            <a:endParaRPr/>
          </a:p>
          <a:p>
            <a:pPr indent="-177800" lvl="0" marL="228600" marR="0" rtl="0" algn="l">
              <a:lnSpc>
                <a:spcPct val="100000"/>
              </a:lnSpc>
              <a:spcBef>
                <a:spcPts val="1400"/>
              </a:spcBef>
              <a:spcAft>
                <a:spcPts val="0"/>
              </a:spcAft>
              <a:buSzPts val="1400"/>
              <a:buChar char="•"/>
            </a:pPr>
            <a:r>
              <a:rPr lang="en-US"/>
              <a:t>SQL query: %%sql select distinct Launch_Site from SPACEXTBL</a:t>
            </a:r>
            <a:endParaRPr/>
          </a:p>
          <a:p>
            <a:pPr indent="-177800" lvl="0" marL="228600" marR="0" rtl="0" algn="l">
              <a:lnSpc>
                <a:spcPct val="100000"/>
              </a:lnSpc>
              <a:spcBef>
                <a:spcPts val="1400"/>
              </a:spcBef>
              <a:spcAft>
                <a:spcPts val="0"/>
              </a:spcAft>
              <a:buSzPts val="1400"/>
              <a:buChar char="•"/>
            </a:pPr>
            <a:r>
              <a:rPr lang="en-US"/>
              <a:t>SPACEXTBL is a sql database that was converted from a pandas dataframe, enabling SQL queries in a jupyter notebook. </a:t>
            </a:r>
            <a:endParaRPr/>
          </a:p>
        </p:txBody>
      </p:sp>
      <p:sp>
        <p:nvSpPr>
          <p:cNvPr id="236" name="Google Shape;236;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37" name="Google Shape;237;p24"/>
          <p:cNvPicPr preferRelativeResize="0"/>
          <p:nvPr/>
        </p:nvPicPr>
        <p:blipFill>
          <a:blip r:embed="rId4">
            <a:alphaModFix/>
          </a:blip>
          <a:stretch>
            <a:fillRect/>
          </a:stretch>
        </p:blipFill>
        <p:spPr>
          <a:xfrm>
            <a:off x="6833000" y="1859725"/>
            <a:ext cx="1763500" cy="2118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25"/>
          <p:cNvSpPr txBox="1"/>
          <p:nvPr>
            <p:ph idx="1" type="body"/>
          </p:nvPr>
        </p:nvSpPr>
        <p:spPr>
          <a:xfrm>
            <a:off x="770000" y="3344221"/>
            <a:ext cx="9745500" cy="2832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SQL Query: </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Font typeface="Arial"/>
              <a:buChar char="○"/>
            </a:pPr>
            <a:r>
              <a:rPr lang="en-US" sz="2200">
                <a:solidFill>
                  <a:srgbClr val="292929"/>
                </a:solidFill>
              </a:rPr>
              <a:t>%%sql select * from SPACEXTBL</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where Launch_Site LIKE '%CCA%'</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LIMIT 5</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244" name="Google Shape;244;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45" name="Google Shape;245;p25"/>
          <p:cNvPicPr preferRelativeResize="0"/>
          <p:nvPr/>
        </p:nvPicPr>
        <p:blipFill>
          <a:blip r:embed="rId4">
            <a:alphaModFix/>
          </a:blip>
          <a:stretch>
            <a:fillRect/>
          </a:stretch>
        </p:blipFill>
        <p:spPr>
          <a:xfrm>
            <a:off x="47775" y="1671337"/>
            <a:ext cx="12192000" cy="16728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payload carried by boosters from NASA</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SQL Query:</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%%sql </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SELECT SUM(PAYLOAD_MASS__KG_)</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FROM SPACEXTBL</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WHERE CUSTOMER LIKE '%NASA%'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t/>
            </a:r>
            <a:endParaRPr sz="2200">
              <a:solidFill>
                <a:srgbClr val="292929"/>
              </a:solidFill>
            </a:endParaRPr>
          </a:p>
        </p:txBody>
      </p:sp>
      <p:sp>
        <p:nvSpPr>
          <p:cNvPr id="252" name="Google Shape;252;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53" name="Google Shape;253;p26"/>
          <p:cNvPicPr preferRelativeResize="0"/>
          <p:nvPr/>
        </p:nvPicPr>
        <p:blipFill>
          <a:blip r:embed="rId4">
            <a:alphaModFix/>
          </a:blip>
          <a:stretch>
            <a:fillRect/>
          </a:stretch>
        </p:blipFill>
        <p:spPr>
          <a:xfrm>
            <a:off x="1658500" y="4987826"/>
            <a:ext cx="2874700" cy="811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2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average payload mass carried by booster version F9 v1.1</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SQL Query</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%%sql</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SELECT AVG(PAYLOAD_MASS__KG_)</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FROM SPACEXTBL</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WHERE Booster_Version LIKE 'F9 v1.1%'</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t/>
            </a:r>
            <a:endParaRPr sz="2200">
              <a:solidFill>
                <a:srgbClr val="292929"/>
              </a:solidFill>
            </a:endParaRPr>
          </a:p>
        </p:txBody>
      </p:sp>
      <p:sp>
        <p:nvSpPr>
          <p:cNvPr id="260" name="Google Shape;26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61" name="Google Shape;261;p27"/>
          <p:cNvPicPr preferRelativeResize="0"/>
          <p:nvPr/>
        </p:nvPicPr>
        <p:blipFill>
          <a:blip r:embed="rId4">
            <a:alphaModFix/>
          </a:blip>
          <a:stretch>
            <a:fillRect/>
          </a:stretch>
        </p:blipFill>
        <p:spPr>
          <a:xfrm>
            <a:off x="1300075" y="4970026"/>
            <a:ext cx="2778175" cy="102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the dates of the first successful landing outcome on ground pad</a:t>
            </a:r>
            <a:endParaRPr sz="2800">
              <a:solidFill>
                <a:srgbClr val="292929"/>
              </a:solidFill>
              <a:latin typeface="Calibri"/>
              <a:ea typeface="Calibri"/>
              <a:cs typeface="Calibri"/>
              <a:sym typeface="Calibri"/>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SQL Query:</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%%sql</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SELECT min(Date)</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FROM SPACEXTBL</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WHERE "Landing _Outcome" = 'Success (ground pad)'</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268" name="Google Shape;268;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69" name="Google Shape;269;p28"/>
          <p:cNvPicPr preferRelativeResize="0"/>
          <p:nvPr/>
        </p:nvPicPr>
        <p:blipFill>
          <a:blip r:embed="rId4">
            <a:alphaModFix/>
          </a:blip>
          <a:stretch>
            <a:fillRect/>
          </a:stretch>
        </p:blipFill>
        <p:spPr>
          <a:xfrm>
            <a:off x="4387600" y="5129276"/>
            <a:ext cx="1327000" cy="939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boosters which have successfully landed on drone ship and had payload mass greater than 4000 but less than 6000</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SQL Query:</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%%sql</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SELECT Booster_Version </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FROM SPACEXTBL</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WHERE "Landing _Outcome" = 'Success (drone ship)' and  PAYLOAD_MASS__KG_ &gt; 4000 and PAYLOAD_MASS__KG_ &lt; 6000</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276" name="Google Shape;276;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277" name="Google Shape;277;p29"/>
          <p:cNvPicPr preferRelativeResize="0"/>
          <p:nvPr/>
        </p:nvPicPr>
        <p:blipFill>
          <a:blip r:embed="rId4">
            <a:alphaModFix/>
          </a:blip>
          <a:stretch>
            <a:fillRect/>
          </a:stretch>
        </p:blipFill>
        <p:spPr>
          <a:xfrm>
            <a:off x="4701799" y="5284399"/>
            <a:ext cx="1143000" cy="1447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number of successful and failure mission outcomes</a:t>
            </a:r>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SQL Query:</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Char char="○"/>
            </a:pPr>
            <a:r>
              <a:rPr lang="en-US" sz="1800">
                <a:solidFill>
                  <a:srgbClr val="292929"/>
                </a:solidFill>
              </a:rPr>
              <a:t>%%sql</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Char char="○"/>
            </a:pPr>
            <a:r>
              <a:rPr lang="en-US" sz="1800">
                <a:solidFill>
                  <a:srgbClr val="292929"/>
                </a:solidFill>
              </a:rPr>
              <a:t>SELECT "Landing _Outcome", COUNT("Landing _Outcome") AS TOTAL_NUMBER</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Char char="○"/>
            </a:pPr>
            <a:r>
              <a:rPr lang="en-US" sz="1800">
                <a:solidFill>
                  <a:srgbClr val="292929"/>
                </a:solidFill>
              </a:rPr>
              <a:t>FROM SPACEXTBL</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Char char="○"/>
            </a:pPr>
            <a:r>
              <a:rPr lang="en-US" sz="1800">
                <a:solidFill>
                  <a:srgbClr val="292929"/>
                </a:solidFill>
              </a:rPr>
              <a:t>GROUP BY "Landing _Outcome";</a:t>
            </a:r>
            <a:endParaRPr sz="1800">
              <a:solidFill>
                <a:srgbClr val="292929"/>
              </a:solidFill>
            </a:endParaRPr>
          </a:p>
        </p:txBody>
      </p:sp>
      <p:sp>
        <p:nvSpPr>
          <p:cNvPr id="284" name="Google Shape;284;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285" name="Google Shape;285;p30"/>
          <p:cNvPicPr preferRelativeResize="0"/>
          <p:nvPr/>
        </p:nvPicPr>
        <p:blipFill>
          <a:blip r:embed="rId4">
            <a:alphaModFix/>
          </a:blip>
          <a:stretch>
            <a:fillRect/>
          </a:stretch>
        </p:blipFill>
        <p:spPr>
          <a:xfrm>
            <a:off x="6524875" y="3775350"/>
            <a:ext cx="2091550" cy="2763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3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the booster which have carried the maximum payload mass</a:t>
            </a:r>
            <a:endParaRPr/>
          </a:p>
          <a:p>
            <a:pPr indent="-177800" lvl="0" marL="228600" marR="0" rtl="0" algn="l">
              <a:lnSpc>
                <a:spcPct val="100000"/>
              </a:lnSpc>
              <a:spcBef>
                <a:spcPts val="1400"/>
              </a:spcBef>
              <a:spcAft>
                <a:spcPts val="0"/>
              </a:spcAft>
              <a:buClr>
                <a:srgbClr val="292929"/>
              </a:buClr>
              <a:buSzPts val="1400"/>
              <a:buFont typeface="Arial"/>
              <a:buChar char="•"/>
            </a:pPr>
            <a:r>
              <a:rPr lang="en-US">
                <a:solidFill>
                  <a:srgbClr val="292929"/>
                </a:solidFill>
              </a:rPr>
              <a:t>SQL Query:</a:t>
            </a:r>
            <a:endParaRPr>
              <a:solidFill>
                <a:srgbClr val="292929"/>
              </a:solidFill>
            </a:endParaRPr>
          </a:p>
          <a:p>
            <a:pPr indent="-317500" lvl="1" marL="914400" marR="0" rtl="0" algn="l">
              <a:lnSpc>
                <a:spcPct val="100000"/>
              </a:lnSpc>
              <a:spcBef>
                <a:spcPts val="1400"/>
              </a:spcBef>
              <a:spcAft>
                <a:spcPts val="0"/>
              </a:spcAft>
              <a:buClr>
                <a:srgbClr val="292929"/>
              </a:buClr>
              <a:buSzPts val="1400"/>
              <a:buChar char="○"/>
            </a:pPr>
            <a:r>
              <a:rPr lang="en-US">
                <a:solidFill>
                  <a:srgbClr val="292929"/>
                </a:solidFill>
              </a:rPr>
              <a:t>%%sql</a:t>
            </a:r>
            <a:endParaRPr>
              <a:solidFill>
                <a:srgbClr val="292929"/>
              </a:solidFill>
            </a:endParaRPr>
          </a:p>
          <a:p>
            <a:pPr indent="-317500" lvl="1" marL="914400" marR="0" rtl="0" algn="l">
              <a:lnSpc>
                <a:spcPct val="100000"/>
              </a:lnSpc>
              <a:spcBef>
                <a:spcPts val="1400"/>
              </a:spcBef>
              <a:spcAft>
                <a:spcPts val="0"/>
              </a:spcAft>
              <a:buClr>
                <a:srgbClr val="292929"/>
              </a:buClr>
              <a:buSzPts val="1400"/>
              <a:buChar char="○"/>
            </a:pPr>
            <a:r>
              <a:rPr lang="en-US">
                <a:solidFill>
                  <a:srgbClr val="292929"/>
                </a:solidFill>
              </a:rPr>
              <a:t>SELECT DISTINCT BOOSTER_VERSION</a:t>
            </a:r>
            <a:endParaRPr>
              <a:solidFill>
                <a:srgbClr val="292929"/>
              </a:solidFill>
            </a:endParaRPr>
          </a:p>
          <a:p>
            <a:pPr indent="-317500" lvl="1" marL="914400" marR="0" rtl="0" algn="l">
              <a:lnSpc>
                <a:spcPct val="100000"/>
              </a:lnSpc>
              <a:spcBef>
                <a:spcPts val="1400"/>
              </a:spcBef>
              <a:spcAft>
                <a:spcPts val="0"/>
              </a:spcAft>
              <a:buClr>
                <a:srgbClr val="292929"/>
              </a:buClr>
              <a:buSzPts val="1400"/>
              <a:buChar char="○"/>
            </a:pPr>
            <a:r>
              <a:rPr lang="en-US">
                <a:solidFill>
                  <a:srgbClr val="292929"/>
                </a:solidFill>
              </a:rPr>
              <a:t>FROM SPACEXTBL</a:t>
            </a:r>
            <a:endParaRPr>
              <a:solidFill>
                <a:srgbClr val="292929"/>
              </a:solidFill>
            </a:endParaRPr>
          </a:p>
          <a:p>
            <a:pPr indent="-317500" lvl="1" marL="914400" marR="0" rtl="0" algn="l">
              <a:lnSpc>
                <a:spcPct val="100000"/>
              </a:lnSpc>
              <a:spcBef>
                <a:spcPts val="1400"/>
              </a:spcBef>
              <a:spcAft>
                <a:spcPts val="0"/>
              </a:spcAft>
              <a:buClr>
                <a:srgbClr val="292929"/>
              </a:buClr>
              <a:buSzPts val="1400"/>
              <a:buChar char="○"/>
            </a:pPr>
            <a:r>
              <a:rPr lang="en-US">
                <a:solidFill>
                  <a:srgbClr val="292929"/>
                </a:solidFill>
              </a:rPr>
              <a:t>WHERE PAYLOAD_MASS__KG_ = (</a:t>
            </a:r>
            <a:endParaRPr>
              <a:solidFill>
                <a:srgbClr val="292929"/>
              </a:solidFill>
            </a:endParaRPr>
          </a:p>
          <a:p>
            <a:pPr indent="-317500" lvl="1" marL="914400" marR="0" rtl="0" algn="l">
              <a:lnSpc>
                <a:spcPct val="100000"/>
              </a:lnSpc>
              <a:spcBef>
                <a:spcPts val="1400"/>
              </a:spcBef>
              <a:spcAft>
                <a:spcPts val="0"/>
              </a:spcAft>
              <a:buClr>
                <a:srgbClr val="292929"/>
              </a:buClr>
              <a:buSzPts val="1400"/>
              <a:buChar char="○"/>
            </a:pPr>
            <a:r>
              <a:rPr lang="en-US">
                <a:solidFill>
                  <a:srgbClr val="292929"/>
                </a:solidFill>
              </a:rPr>
              <a:t>    SELECT MAX(PAYLOAD_MASS__KG_)</a:t>
            </a:r>
            <a:endParaRPr>
              <a:solidFill>
                <a:srgbClr val="292929"/>
              </a:solidFill>
            </a:endParaRPr>
          </a:p>
          <a:p>
            <a:pPr indent="-317500" lvl="1" marL="914400" marR="0" rtl="0" algn="l">
              <a:lnSpc>
                <a:spcPct val="100000"/>
              </a:lnSpc>
              <a:spcBef>
                <a:spcPts val="1400"/>
              </a:spcBef>
              <a:spcAft>
                <a:spcPts val="0"/>
              </a:spcAft>
              <a:buClr>
                <a:srgbClr val="292929"/>
              </a:buClr>
              <a:buSzPts val="1400"/>
              <a:buChar char="○"/>
            </a:pPr>
            <a:r>
              <a:rPr lang="en-US">
                <a:solidFill>
                  <a:srgbClr val="292929"/>
                </a:solidFill>
              </a:rPr>
              <a:t>    FROM SPACEXTBL);</a:t>
            </a:r>
            <a:endParaRPr>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292" name="Google Shape;292;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293" name="Google Shape;293;p31"/>
          <p:cNvPicPr preferRelativeResize="0"/>
          <p:nvPr/>
        </p:nvPicPr>
        <p:blipFill>
          <a:blip r:embed="rId4">
            <a:alphaModFix/>
          </a:blip>
          <a:stretch>
            <a:fillRect/>
          </a:stretch>
        </p:blipFill>
        <p:spPr>
          <a:xfrm>
            <a:off x="7708149" y="2378499"/>
            <a:ext cx="1238250" cy="3724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sz="2200">
              <a:solidFill>
                <a:srgbClr val="292929"/>
              </a:solidFill>
              <a:latin typeface="Arial"/>
              <a:ea typeface="Arial"/>
              <a:cs typeface="Arial"/>
              <a:sym typeface="Arial"/>
            </a:endParaRPr>
          </a:p>
          <a:p>
            <a:pPr indent="-152400" lvl="0" marL="228600" marR="0" rtl="0" algn="l">
              <a:lnSpc>
                <a:spcPct val="100000"/>
              </a:lnSpc>
              <a:spcBef>
                <a:spcPts val="1400"/>
              </a:spcBef>
              <a:spcAft>
                <a:spcPts val="0"/>
              </a:spcAft>
              <a:buClr>
                <a:srgbClr val="292929"/>
              </a:buClr>
              <a:buSzPts val="1000"/>
              <a:buFont typeface="Arial"/>
              <a:buChar char="•"/>
            </a:pPr>
            <a:r>
              <a:rPr lang="en-US" sz="1600">
                <a:solidFill>
                  <a:srgbClr val="292929"/>
                </a:solidFill>
              </a:rPr>
              <a:t>SQL Query:</a:t>
            </a:r>
            <a:endParaRPr sz="1600">
              <a:solidFill>
                <a:srgbClr val="292929"/>
              </a:solidFill>
            </a:endParaRPr>
          </a:p>
          <a:p>
            <a:pPr indent="-330200" lvl="1" marL="914400" marR="0" rtl="0" algn="l">
              <a:lnSpc>
                <a:spcPct val="100000"/>
              </a:lnSpc>
              <a:spcBef>
                <a:spcPts val="1400"/>
              </a:spcBef>
              <a:spcAft>
                <a:spcPts val="0"/>
              </a:spcAft>
              <a:buClr>
                <a:srgbClr val="292929"/>
              </a:buClr>
              <a:buSzPts val="1600"/>
              <a:buChar char="○"/>
            </a:pPr>
            <a:r>
              <a:rPr lang="en-US" sz="1600">
                <a:solidFill>
                  <a:srgbClr val="292929"/>
                </a:solidFill>
              </a:rPr>
              <a:t>%%sql</a:t>
            </a:r>
            <a:endParaRPr sz="1600">
              <a:solidFill>
                <a:srgbClr val="292929"/>
              </a:solidFill>
            </a:endParaRPr>
          </a:p>
          <a:p>
            <a:pPr indent="-330200" lvl="1" marL="914400" marR="0" rtl="0" algn="l">
              <a:lnSpc>
                <a:spcPct val="100000"/>
              </a:lnSpc>
              <a:spcBef>
                <a:spcPts val="1400"/>
              </a:spcBef>
              <a:spcAft>
                <a:spcPts val="0"/>
              </a:spcAft>
              <a:buClr>
                <a:srgbClr val="292929"/>
              </a:buClr>
              <a:buSzPts val="1600"/>
              <a:buChar char="○"/>
            </a:pPr>
            <a:r>
              <a:rPr lang="en-US" sz="1600">
                <a:solidFill>
                  <a:srgbClr val="292929"/>
                </a:solidFill>
              </a:rPr>
              <a:t>SELECT substr(Date, 4, 2) as Month,"Landing _Outcome",BOOSTER_VERSION,LAUNCH_SITE </a:t>
            </a:r>
            <a:endParaRPr sz="1600">
              <a:solidFill>
                <a:srgbClr val="292929"/>
              </a:solidFill>
            </a:endParaRPr>
          </a:p>
          <a:p>
            <a:pPr indent="-330200" lvl="1" marL="914400" marR="0" rtl="0" algn="l">
              <a:lnSpc>
                <a:spcPct val="100000"/>
              </a:lnSpc>
              <a:spcBef>
                <a:spcPts val="1400"/>
              </a:spcBef>
              <a:spcAft>
                <a:spcPts val="0"/>
              </a:spcAft>
              <a:buClr>
                <a:srgbClr val="292929"/>
              </a:buClr>
              <a:buSzPts val="1600"/>
              <a:buChar char="○"/>
            </a:pPr>
            <a:r>
              <a:rPr lang="en-US" sz="1600">
                <a:solidFill>
                  <a:srgbClr val="292929"/>
                </a:solidFill>
              </a:rPr>
              <a:t>FROM SPACEXTBL </a:t>
            </a:r>
            <a:endParaRPr sz="1600">
              <a:solidFill>
                <a:srgbClr val="292929"/>
              </a:solidFill>
            </a:endParaRPr>
          </a:p>
          <a:p>
            <a:pPr indent="-330200" lvl="1" marL="914400" marR="0" rtl="0" algn="l">
              <a:lnSpc>
                <a:spcPct val="100000"/>
              </a:lnSpc>
              <a:spcBef>
                <a:spcPts val="1400"/>
              </a:spcBef>
              <a:spcAft>
                <a:spcPts val="0"/>
              </a:spcAft>
              <a:buClr>
                <a:srgbClr val="292929"/>
              </a:buClr>
              <a:buSzPts val="1600"/>
              <a:buChar char="○"/>
            </a:pPr>
            <a:r>
              <a:rPr lang="en-US" sz="1600">
                <a:solidFill>
                  <a:srgbClr val="292929"/>
                </a:solidFill>
              </a:rPr>
              <a:t>WHERE substr(Date,7,4)='2015';</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p:txBody>
      </p:sp>
      <p:sp>
        <p:nvSpPr>
          <p:cNvPr id="300" name="Google Shape;300;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01" name="Google Shape;301;p32"/>
          <p:cNvPicPr preferRelativeResize="0"/>
          <p:nvPr/>
        </p:nvPicPr>
        <p:blipFill>
          <a:blip r:embed="rId4">
            <a:alphaModFix/>
          </a:blip>
          <a:stretch>
            <a:fillRect/>
          </a:stretch>
        </p:blipFill>
        <p:spPr>
          <a:xfrm>
            <a:off x="7024913" y="2669975"/>
            <a:ext cx="3876675" cy="2400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4"/>
          <p:cNvSpPr txBox="1"/>
          <p:nvPr/>
        </p:nvSpPr>
        <p:spPr>
          <a:xfrm>
            <a:off x="958697" y="2521403"/>
            <a:ext cx="5660840" cy="1898424"/>
          </a:xfrm>
          <a:prstGeom prst="rect">
            <a:avLst/>
          </a:prstGeom>
          <a:noFill/>
          <a:ln>
            <a:noFill/>
          </a:ln>
        </p:spPr>
        <p:txBody>
          <a:bodyPr anchorCtr="0" anchor="t" bIns="45700" lIns="91425" spcFirstLastPara="1" rIns="91425" wrap="square" tIns="45700">
            <a:normAutofit fontScale="70000" lnSpcReduction="10000"/>
          </a:bodyPr>
          <a:lstStyle/>
          <a:p>
            <a:pPr indent="-186690" lvl="0" marL="228600" marR="0" rtl="0" algn="l">
              <a:lnSpc>
                <a:spcPct val="90000"/>
              </a:lnSpc>
              <a:spcBef>
                <a:spcPts val="0"/>
              </a:spcBef>
              <a:spcAft>
                <a:spcPts val="0"/>
              </a:spcAft>
              <a:buClr>
                <a:srgbClr val="292929"/>
              </a:buClr>
              <a:buSzPct val="100000"/>
              <a:buFont typeface="Arial"/>
              <a:buChar char="•"/>
            </a:pPr>
            <a:r>
              <a:rPr lang="en-US" sz="2200">
                <a:solidFill>
                  <a:srgbClr val="1F1F1F"/>
                </a:solidFill>
                <a:highlight>
                  <a:srgbClr val="FFFFFF"/>
                </a:highlight>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a:t>
            </a:r>
            <a:r>
              <a:rPr lang="en-US" sz="2200">
                <a:solidFill>
                  <a:srgbClr val="1F1F1F"/>
                </a:solidFill>
                <a:highlight>
                  <a:srgbClr val="EEEEEE"/>
                </a:highlight>
              </a:rPr>
              <a:t>of a launch.</a:t>
            </a:r>
            <a:endParaRPr sz="2200"/>
          </a:p>
          <a:p>
            <a:pPr indent="-186690" lvl="0" marL="228600" marR="0" rtl="0" algn="l">
              <a:lnSpc>
                <a:spcPct val="90000"/>
              </a:lnSpc>
              <a:spcBef>
                <a:spcPts val="1400"/>
              </a:spcBef>
              <a:spcAft>
                <a:spcPts val="0"/>
              </a:spcAft>
              <a:buClr>
                <a:srgbClr val="292929"/>
              </a:buClr>
              <a:buSzPct val="100000"/>
              <a:buFont typeface="Arial"/>
              <a:buChar char="•"/>
            </a:pPr>
            <a:r>
              <a:rPr lang="en-US" sz="2200">
                <a:solidFill>
                  <a:srgbClr val="292929"/>
                </a:solidFill>
              </a:rPr>
              <a:t>We want to determine if we can predict a </a:t>
            </a:r>
            <a:r>
              <a:rPr lang="en-US" sz="2200">
                <a:solidFill>
                  <a:srgbClr val="292929"/>
                </a:solidFill>
              </a:rPr>
              <a:t>successful</a:t>
            </a:r>
            <a:r>
              <a:rPr lang="en-US" sz="2200">
                <a:solidFill>
                  <a:srgbClr val="292929"/>
                </a:solidFill>
              </a:rPr>
              <a:t> landing and use that to predict the overall cost of the rocket launch.</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3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sz="2200">
              <a:solidFill>
                <a:srgbClr val="292929"/>
              </a:solidFill>
              <a:latin typeface="Arial"/>
              <a:ea typeface="Arial"/>
              <a:cs typeface="Arial"/>
              <a:sym typeface="Arial"/>
            </a:endParaRPr>
          </a:p>
          <a:p>
            <a:pPr indent="-184150" lvl="0" marL="228600" marR="0" rtl="0" algn="l">
              <a:lnSpc>
                <a:spcPct val="100000"/>
              </a:lnSpc>
              <a:spcBef>
                <a:spcPts val="1400"/>
              </a:spcBef>
              <a:spcAft>
                <a:spcPts val="0"/>
              </a:spcAft>
              <a:buClr>
                <a:srgbClr val="292929"/>
              </a:buClr>
              <a:buSzPts val="1500"/>
              <a:buFont typeface="Arial"/>
              <a:buChar char="•"/>
            </a:pPr>
            <a:r>
              <a:rPr lang="en-US" sz="1500">
                <a:solidFill>
                  <a:srgbClr val="292929"/>
                </a:solidFill>
              </a:rPr>
              <a:t>SQL Query:</a:t>
            </a:r>
            <a:endParaRPr sz="1500">
              <a:solidFill>
                <a:srgbClr val="292929"/>
              </a:solidFill>
            </a:endParaRPr>
          </a:p>
          <a:p>
            <a:pPr indent="-323850" lvl="1" marL="914400" marR="0" rtl="0" algn="l">
              <a:lnSpc>
                <a:spcPct val="100000"/>
              </a:lnSpc>
              <a:spcBef>
                <a:spcPts val="1400"/>
              </a:spcBef>
              <a:spcAft>
                <a:spcPts val="0"/>
              </a:spcAft>
              <a:buClr>
                <a:srgbClr val="292929"/>
              </a:buClr>
              <a:buSzPts val="1500"/>
              <a:buChar char="○"/>
            </a:pPr>
            <a:r>
              <a:rPr lang="en-US" sz="1500">
                <a:solidFill>
                  <a:srgbClr val="292929"/>
                </a:solidFill>
              </a:rPr>
              <a:t>%%sql</a:t>
            </a:r>
            <a:endParaRPr sz="1500">
              <a:solidFill>
                <a:srgbClr val="292929"/>
              </a:solidFill>
            </a:endParaRPr>
          </a:p>
          <a:p>
            <a:pPr indent="-323850" lvl="1" marL="914400" marR="0" rtl="0" algn="l">
              <a:lnSpc>
                <a:spcPct val="100000"/>
              </a:lnSpc>
              <a:spcBef>
                <a:spcPts val="1400"/>
              </a:spcBef>
              <a:spcAft>
                <a:spcPts val="0"/>
              </a:spcAft>
              <a:buClr>
                <a:srgbClr val="292929"/>
              </a:buClr>
              <a:buSzPts val="1500"/>
              <a:buChar char="○"/>
            </a:pPr>
            <a:r>
              <a:rPr lang="en-US" sz="1500">
                <a:solidFill>
                  <a:srgbClr val="292929"/>
                </a:solidFill>
              </a:rPr>
              <a:t>SELECT "Landing _Outcome", Date</a:t>
            </a:r>
            <a:endParaRPr sz="1500">
              <a:solidFill>
                <a:srgbClr val="292929"/>
              </a:solidFill>
            </a:endParaRPr>
          </a:p>
          <a:p>
            <a:pPr indent="-323850" lvl="1" marL="914400" marR="0" rtl="0" algn="l">
              <a:lnSpc>
                <a:spcPct val="100000"/>
              </a:lnSpc>
              <a:spcBef>
                <a:spcPts val="1400"/>
              </a:spcBef>
              <a:spcAft>
                <a:spcPts val="0"/>
              </a:spcAft>
              <a:buClr>
                <a:srgbClr val="292929"/>
              </a:buClr>
              <a:buSzPts val="1500"/>
              <a:buChar char="○"/>
            </a:pPr>
            <a:r>
              <a:rPr lang="en-US" sz="1500">
                <a:solidFill>
                  <a:srgbClr val="292929"/>
                </a:solidFill>
              </a:rPr>
              <a:t>FROM SPACEXTBL </a:t>
            </a:r>
            <a:endParaRPr sz="1500">
              <a:solidFill>
                <a:srgbClr val="292929"/>
              </a:solidFill>
            </a:endParaRPr>
          </a:p>
          <a:p>
            <a:pPr indent="-323850" lvl="1" marL="914400" marR="0" rtl="0" algn="l">
              <a:lnSpc>
                <a:spcPct val="100000"/>
              </a:lnSpc>
              <a:spcBef>
                <a:spcPts val="1400"/>
              </a:spcBef>
              <a:spcAft>
                <a:spcPts val="0"/>
              </a:spcAft>
              <a:buClr>
                <a:srgbClr val="292929"/>
              </a:buClr>
              <a:buSzPts val="1500"/>
              <a:buChar char="○"/>
            </a:pPr>
            <a:r>
              <a:rPr lang="en-US" sz="1500">
                <a:solidFill>
                  <a:srgbClr val="292929"/>
                </a:solidFill>
              </a:rPr>
              <a:t>WHERE DATE BETWEEN '04-06-2010' AND '20-03-2017' </a:t>
            </a:r>
            <a:endParaRPr sz="1500">
              <a:solidFill>
                <a:srgbClr val="292929"/>
              </a:solidFill>
            </a:endParaRPr>
          </a:p>
          <a:p>
            <a:pPr indent="-323850" lvl="1" marL="914400" marR="0" rtl="0" algn="l">
              <a:lnSpc>
                <a:spcPct val="100000"/>
              </a:lnSpc>
              <a:spcBef>
                <a:spcPts val="1400"/>
              </a:spcBef>
              <a:spcAft>
                <a:spcPts val="0"/>
              </a:spcAft>
              <a:buClr>
                <a:srgbClr val="292929"/>
              </a:buClr>
              <a:buSzPts val="1500"/>
              <a:buChar char="○"/>
            </a:pPr>
            <a:r>
              <a:rPr lang="en-US" sz="1500">
                <a:solidFill>
                  <a:srgbClr val="292929"/>
                </a:solidFill>
              </a:rPr>
              <a:t>ORDER BY substr(Date,7,4) DESC;</a:t>
            </a:r>
            <a:endParaRPr sz="1500">
              <a:solidFill>
                <a:srgbClr val="292929"/>
              </a:solidFill>
            </a:endParaRPr>
          </a:p>
          <a:p>
            <a:pPr indent="0" lvl="0" marL="914400" marR="0" rtl="0" algn="l">
              <a:lnSpc>
                <a:spcPct val="100000"/>
              </a:lnSpc>
              <a:spcBef>
                <a:spcPts val="1400"/>
              </a:spcBef>
              <a:spcAft>
                <a:spcPts val="0"/>
              </a:spcAft>
              <a:buNone/>
            </a:pPr>
            <a:r>
              <a:t/>
            </a:r>
            <a:endParaRPr sz="2200">
              <a:solidFill>
                <a:srgbClr val="292929"/>
              </a:solidFill>
            </a:endParaRPr>
          </a:p>
        </p:txBody>
      </p:sp>
      <p:sp>
        <p:nvSpPr>
          <p:cNvPr id="308" name="Google Shape;308;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09" name="Google Shape;309;p33"/>
          <p:cNvPicPr preferRelativeResize="0"/>
          <p:nvPr/>
        </p:nvPicPr>
        <p:blipFill>
          <a:blip r:embed="rId4">
            <a:alphaModFix/>
          </a:blip>
          <a:stretch>
            <a:fillRect/>
          </a:stretch>
        </p:blipFill>
        <p:spPr>
          <a:xfrm>
            <a:off x="8421188" y="2615625"/>
            <a:ext cx="2276475" cy="3409950"/>
          </a:xfrm>
          <a:prstGeom prst="rect">
            <a:avLst/>
          </a:prstGeom>
          <a:noFill/>
          <a:ln>
            <a:noFill/>
          </a:ln>
        </p:spPr>
      </p:pic>
      <p:sp>
        <p:nvSpPr>
          <p:cNvPr id="310" name="Google Shape;310;p33"/>
          <p:cNvSpPr txBox="1"/>
          <p:nvPr/>
        </p:nvSpPr>
        <p:spPr>
          <a:xfrm>
            <a:off x="8357525" y="6116600"/>
            <a:ext cx="234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Result to large to show all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35"/>
          <p:cNvSpPr txBox="1"/>
          <p:nvPr>
            <p:ph idx="1" type="body"/>
          </p:nvPr>
        </p:nvSpPr>
        <p:spPr>
          <a:xfrm>
            <a:off x="770000" y="4168194"/>
            <a:ext cx="9745500" cy="2008800"/>
          </a:xfrm>
          <a:prstGeom prst="rect">
            <a:avLst/>
          </a:prstGeom>
          <a:noFill/>
          <a:ln>
            <a:noFill/>
          </a:ln>
        </p:spPr>
        <p:txBody>
          <a:bodyPr anchorCtr="0" anchor="t" bIns="45700" lIns="91425" spcFirstLastPara="1" rIns="91425" wrap="square" tIns="45700">
            <a:normAutofit/>
          </a:bodyPr>
          <a:lstStyle/>
          <a:p>
            <a:pPr indent="-336550" lvl="0" marL="457200" marR="0" rtl="0" algn="l">
              <a:lnSpc>
                <a:spcPct val="100000"/>
              </a:lnSpc>
              <a:spcBef>
                <a:spcPts val="1400"/>
              </a:spcBef>
              <a:spcAft>
                <a:spcPts val="0"/>
              </a:spcAft>
              <a:buClr>
                <a:srgbClr val="292929"/>
              </a:buClr>
              <a:buSzPts val="1700"/>
              <a:buFont typeface="Arial"/>
              <a:buChar char="●"/>
            </a:pPr>
            <a:r>
              <a:rPr lang="en-US" sz="1700">
                <a:solidFill>
                  <a:srgbClr val="292929"/>
                </a:solidFill>
              </a:rPr>
              <a:t>The above map was generated with Folium. 4 launch locations are included -  VAFB, NASA JSC, CCAFS, and JKSC</a:t>
            </a:r>
            <a:endParaRPr sz="17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The launch sites are located nearest the equator. </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Each launch site is very close to the coast, with access to highways.</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Each launch site is located outside of major metropolitan areas.</a:t>
            </a:r>
            <a:endParaRPr sz="16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22" name="Google Shape;322;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Analysis with Folium</a:t>
            </a:r>
            <a:endParaRPr/>
          </a:p>
        </p:txBody>
      </p:sp>
      <p:pic>
        <p:nvPicPr>
          <p:cNvPr id="323" name="Google Shape;323;p35"/>
          <p:cNvPicPr preferRelativeResize="0"/>
          <p:nvPr/>
        </p:nvPicPr>
        <p:blipFill>
          <a:blip r:embed="rId4">
            <a:alphaModFix/>
          </a:blip>
          <a:stretch>
            <a:fillRect/>
          </a:stretch>
        </p:blipFill>
        <p:spPr>
          <a:xfrm>
            <a:off x="2073825" y="1336275"/>
            <a:ext cx="7564701" cy="28319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36"/>
          <p:cNvSpPr txBox="1"/>
          <p:nvPr>
            <p:ph idx="1" type="body"/>
          </p:nvPr>
        </p:nvSpPr>
        <p:spPr>
          <a:xfrm>
            <a:off x="770003" y="1825625"/>
            <a:ext cx="6359400" cy="4351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Maps on the side show outcomes of launch</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Green - Successful Launch</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Red - Failed Launch</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John Kennedy Space Center has the highest percentage of </a:t>
            </a:r>
            <a:r>
              <a:rPr lang="en-US" sz="2200">
                <a:solidFill>
                  <a:srgbClr val="292929"/>
                </a:solidFill>
              </a:rPr>
              <a:t>successful launches. </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330" name="Google Shape;330;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Outcomes</a:t>
            </a:r>
            <a:endParaRPr/>
          </a:p>
        </p:txBody>
      </p:sp>
      <p:pic>
        <p:nvPicPr>
          <p:cNvPr id="331" name="Google Shape;331;p36"/>
          <p:cNvPicPr preferRelativeResize="0"/>
          <p:nvPr/>
        </p:nvPicPr>
        <p:blipFill>
          <a:blip r:embed="rId4">
            <a:alphaModFix/>
          </a:blip>
          <a:stretch>
            <a:fillRect/>
          </a:stretch>
        </p:blipFill>
        <p:spPr>
          <a:xfrm>
            <a:off x="8136650" y="1414750"/>
            <a:ext cx="2743201" cy="1552738"/>
          </a:xfrm>
          <a:prstGeom prst="rect">
            <a:avLst/>
          </a:prstGeom>
          <a:noFill/>
          <a:ln>
            <a:noFill/>
          </a:ln>
        </p:spPr>
      </p:pic>
      <p:pic>
        <p:nvPicPr>
          <p:cNvPr id="332" name="Google Shape;332;p36"/>
          <p:cNvPicPr preferRelativeResize="0"/>
          <p:nvPr/>
        </p:nvPicPr>
        <p:blipFill>
          <a:blip r:embed="rId5">
            <a:alphaModFix/>
          </a:blip>
          <a:stretch>
            <a:fillRect/>
          </a:stretch>
        </p:blipFill>
        <p:spPr>
          <a:xfrm>
            <a:off x="8136650" y="3016075"/>
            <a:ext cx="2743200" cy="1552739"/>
          </a:xfrm>
          <a:prstGeom prst="rect">
            <a:avLst/>
          </a:prstGeom>
          <a:noFill/>
          <a:ln>
            <a:noFill/>
          </a:ln>
        </p:spPr>
      </p:pic>
      <p:pic>
        <p:nvPicPr>
          <p:cNvPr id="333" name="Google Shape;333;p36"/>
          <p:cNvPicPr preferRelativeResize="0"/>
          <p:nvPr/>
        </p:nvPicPr>
        <p:blipFill>
          <a:blip r:embed="rId6">
            <a:alphaModFix/>
          </a:blip>
          <a:stretch>
            <a:fillRect/>
          </a:stretch>
        </p:blipFill>
        <p:spPr>
          <a:xfrm>
            <a:off x="8181224" y="4617400"/>
            <a:ext cx="2743200" cy="1786907"/>
          </a:xfrm>
          <a:prstGeom prst="rect">
            <a:avLst/>
          </a:prstGeom>
          <a:noFill/>
          <a:ln>
            <a:noFill/>
          </a:ln>
        </p:spPr>
      </p:pic>
      <p:sp>
        <p:nvSpPr>
          <p:cNvPr id="334" name="Google Shape;334;p36"/>
          <p:cNvSpPr txBox="1"/>
          <p:nvPr/>
        </p:nvSpPr>
        <p:spPr>
          <a:xfrm>
            <a:off x="6890450" y="1825625"/>
            <a:ext cx="10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VAFB</a:t>
            </a:r>
            <a:endParaRPr/>
          </a:p>
        </p:txBody>
      </p:sp>
      <p:sp>
        <p:nvSpPr>
          <p:cNvPr id="335" name="Google Shape;335;p36"/>
          <p:cNvSpPr txBox="1"/>
          <p:nvPr/>
        </p:nvSpPr>
        <p:spPr>
          <a:xfrm>
            <a:off x="6897350" y="3499450"/>
            <a:ext cx="1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CCAFS</a:t>
            </a:r>
            <a:endParaRPr/>
          </a:p>
        </p:txBody>
      </p:sp>
      <p:sp>
        <p:nvSpPr>
          <p:cNvPr id="336" name="Google Shape;336;p36"/>
          <p:cNvSpPr txBox="1"/>
          <p:nvPr/>
        </p:nvSpPr>
        <p:spPr>
          <a:xfrm>
            <a:off x="6890450" y="5464725"/>
            <a:ext cx="10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JKS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37"/>
          <p:cNvSpPr txBox="1"/>
          <p:nvPr>
            <p:ph idx="1" type="body"/>
          </p:nvPr>
        </p:nvSpPr>
        <p:spPr>
          <a:xfrm>
            <a:off x="769999" y="1690700"/>
            <a:ext cx="5137800" cy="43149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Font typeface="Arial"/>
              <a:buChar char="●"/>
            </a:pPr>
            <a:r>
              <a:rPr lang="en-US" sz="2200">
                <a:solidFill>
                  <a:srgbClr val="292929"/>
                </a:solidFill>
              </a:rPr>
              <a:t>Each Space station is labeled with a blue line to indicate distance from nearest railway, coastline, highway, and city center.</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Patterns emerged from this with each launch site being in close proximity to each, while being far from city center.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43" name="Google Shape;343;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Distance from Landmarks</a:t>
            </a:r>
            <a:endParaRPr/>
          </a:p>
        </p:txBody>
      </p:sp>
      <p:pic>
        <p:nvPicPr>
          <p:cNvPr id="344" name="Google Shape;344;p37"/>
          <p:cNvPicPr preferRelativeResize="0"/>
          <p:nvPr/>
        </p:nvPicPr>
        <p:blipFill>
          <a:blip r:embed="rId4">
            <a:alphaModFix/>
          </a:blip>
          <a:stretch>
            <a:fillRect/>
          </a:stretch>
        </p:blipFill>
        <p:spPr>
          <a:xfrm>
            <a:off x="7718527" y="1690700"/>
            <a:ext cx="3414826" cy="3201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5" name="Google Shape;355;p39"/>
          <p:cNvSpPr txBox="1"/>
          <p:nvPr>
            <p:ph idx="1" type="body"/>
          </p:nvPr>
        </p:nvSpPr>
        <p:spPr>
          <a:xfrm>
            <a:off x="770005" y="1825625"/>
            <a:ext cx="48648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Screenshot shows which site accounts for most of the successful launches. Kennedy Space Center has the most with 41.7% of all successful launches.</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56" name="Google Shape;356;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SpaceX Dashboard with Plotly</a:t>
            </a:r>
            <a:endParaRPr/>
          </a:p>
        </p:txBody>
      </p:sp>
      <p:pic>
        <p:nvPicPr>
          <p:cNvPr id="357" name="Google Shape;357;p39"/>
          <p:cNvPicPr preferRelativeResize="0"/>
          <p:nvPr/>
        </p:nvPicPr>
        <p:blipFill>
          <a:blip r:embed="rId4">
            <a:alphaModFix/>
          </a:blip>
          <a:stretch>
            <a:fillRect/>
          </a:stretch>
        </p:blipFill>
        <p:spPr>
          <a:xfrm>
            <a:off x="5882725" y="1825625"/>
            <a:ext cx="6252399" cy="2574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3" name="Google Shape;363;p40"/>
          <p:cNvSpPr txBox="1"/>
          <p:nvPr>
            <p:ph idx="1" type="body"/>
          </p:nvPr>
        </p:nvSpPr>
        <p:spPr>
          <a:xfrm>
            <a:off x="734026" y="1825625"/>
            <a:ext cx="5255700" cy="4351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Kennedy Space Center has a 76% success rate with all launches.</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64" name="Google Shape;364;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Kennedy Space Center Success </a:t>
            </a:r>
            <a:endParaRPr/>
          </a:p>
        </p:txBody>
      </p:sp>
      <p:pic>
        <p:nvPicPr>
          <p:cNvPr id="365" name="Google Shape;365;p40"/>
          <p:cNvPicPr preferRelativeResize="0"/>
          <p:nvPr/>
        </p:nvPicPr>
        <p:blipFill>
          <a:blip r:embed="rId4">
            <a:alphaModFix/>
          </a:blip>
          <a:stretch>
            <a:fillRect/>
          </a:stretch>
        </p:blipFill>
        <p:spPr>
          <a:xfrm>
            <a:off x="6096001" y="2386499"/>
            <a:ext cx="5897475" cy="189739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1" name="Google Shape;371;p41"/>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Launch Success shows some correlation with Payload Mass. Once Payload mass reached 5500kg, there were 3 successive failures.</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2" name="Google Shape;372;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Payload vs. Launch Outcome</a:t>
            </a:r>
            <a:endParaRPr/>
          </a:p>
        </p:txBody>
      </p:sp>
      <p:pic>
        <p:nvPicPr>
          <p:cNvPr id="373" name="Google Shape;373;p41"/>
          <p:cNvPicPr preferRelativeResize="0"/>
          <p:nvPr/>
        </p:nvPicPr>
        <p:blipFill>
          <a:blip r:embed="rId4">
            <a:alphaModFix/>
          </a:blip>
          <a:stretch>
            <a:fillRect/>
          </a:stretch>
        </p:blipFill>
        <p:spPr>
          <a:xfrm>
            <a:off x="1985750" y="4133145"/>
            <a:ext cx="7593373" cy="2216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4" name="Google Shape;384;p43"/>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Decision Tree Model has the highest accuracy of 87.5%</a:t>
            </a:r>
            <a:endParaRPr/>
          </a:p>
        </p:txBody>
      </p:sp>
      <p:sp>
        <p:nvSpPr>
          <p:cNvPr id="385" name="Google Shape;385;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386" name="Google Shape;386;p43"/>
          <p:cNvPicPr preferRelativeResize="0"/>
          <p:nvPr/>
        </p:nvPicPr>
        <p:blipFill>
          <a:blip r:embed="rId4">
            <a:alphaModFix/>
          </a:blip>
          <a:stretch>
            <a:fillRect/>
          </a:stretch>
        </p:blipFill>
        <p:spPr>
          <a:xfrm>
            <a:off x="5934499" y="2236374"/>
            <a:ext cx="5791201" cy="325801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2" name="Google Shape;392;p44"/>
          <p:cNvSpPr txBox="1"/>
          <p:nvPr>
            <p:ph idx="1" type="body"/>
          </p:nvPr>
        </p:nvSpPr>
        <p:spPr>
          <a:xfrm>
            <a:off x="770007" y="2057400"/>
            <a:ext cx="36162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a:t>Decision Tree Model correctly predicted 10/12 successful landings, and 3/6 failed landings.</a:t>
            </a:r>
            <a:endParaRPr/>
          </a:p>
          <a:p>
            <a:pPr indent="-177800" lvl="0" marL="228600" marR="0" rtl="0" algn="l">
              <a:lnSpc>
                <a:spcPct val="100000"/>
              </a:lnSpc>
              <a:spcBef>
                <a:spcPts val="0"/>
              </a:spcBef>
              <a:spcAft>
                <a:spcPts val="0"/>
              </a:spcAft>
              <a:buSzPts val="1400"/>
              <a:buChar char="•"/>
            </a:pPr>
            <a:r>
              <a:rPr lang="en-US"/>
              <a:t>The model has significantly higher accuracy predicted successful landings which </a:t>
            </a:r>
            <a:r>
              <a:rPr lang="en-US"/>
              <a:t>should give confidence when launching. </a:t>
            </a:r>
            <a:endParaRPr/>
          </a:p>
        </p:txBody>
      </p:sp>
      <p:sp>
        <p:nvSpPr>
          <p:cNvPr id="393" name="Google Shape;393;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394" name="Google Shape;394;p44"/>
          <p:cNvPicPr preferRelativeResize="0"/>
          <p:nvPr/>
        </p:nvPicPr>
        <p:blipFill>
          <a:blip r:embed="rId4">
            <a:alphaModFix/>
          </a:blip>
          <a:stretch>
            <a:fillRect/>
          </a:stretch>
        </p:blipFill>
        <p:spPr>
          <a:xfrm>
            <a:off x="5781075" y="1552425"/>
            <a:ext cx="5676900" cy="4572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p45"/>
          <p:cNvSpPr txBox="1"/>
          <p:nvPr>
            <p:ph idx="1" type="body"/>
          </p:nvPr>
        </p:nvSpPr>
        <p:spPr>
          <a:xfrm>
            <a:off x="769993" y="1875050"/>
            <a:ext cx="95592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SpaceX has increased the success rate of launches every year since 2015.</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Trends show that as SpaceX was more successful, payload Mass increased per launch with a sustained success rate.</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Launch Sites all follow similar patterns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Close proximity to coastlines, railways, highways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Far from city centers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Machine Learning Models can predict successful launches at nearly 90%</a:t>
            </a:r>
            <a:endParaRPr/>
          </a:p>
          <a:p>
            <a:pPr indent="0" lvl="0" marL="457200" marR="0" rtl="0" algn="l">
              <a:lnSpc>
                <a:spcPct val="100000"/>
              </a:lnSpc>
              <a:spcBef>
                <a:spcPts val="1400"/>
              </a:spcBef>
              <a:spcAft>
                <a:spcPts val="0"/>
              </a:spcAft>
              <a:buNone/>
            </a:pPr>
            <a:r>
              <a:t/>
            </a:r>
            <a:endParaRPr/>
          </a:p>
        </p:txBody>
      </p:sp>
      <p:sp>
        <p:nvSpPr>
          <p:cNvPr id="401" name="Google Shape;401;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46"/>
          <p:cNvSpPr txBox="1"/>
          <p:nvPr>
            <p:ph idx="1" type="body"/>
          </p:nvPr>
        </p:nvSpPr>
        <p:spPr>
          <a:xfrm>
            <a:off x="838211" y="1742022"/>
            <a:ext cx="105156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Github Repository for all code, notebooks: https://github.com/kfields110/IBM_Capstone</a:t>
            </a:r>
            <a:endParaRPr/>
          </a:p>
        </p:txBody>
      </p:sp>
      <p:sp>
        <p:nvSpPr>
          <p:cNvPr id="409" name="Google Shape;409;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chemeClr val="dk1"/>
              </a:buClr>
              <a:buSzPct val="100000"/>
              <a:buFont typeface="Arial"/>
              <a:buChar char="•"/>
            </a:pPr>
            <a:r>
              <a:rPr lang="en-US" sz="7600">
                <a:solidFill>
                  <a:schemeClr val="dk1"/>
                </a:solidFill>
              </a:rPr>
              <a:t>Data was scraped from SpaceX REST API - https://api.spacexdata.com/v4/</a:t>
            </a:r>
            <a:endParaRPr>
              <a:solidFill>
                <a:schemeClr val="dk1"/>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chemeClr val="dk1"/>
              </a:buClr>
              <a:buSzPct val="100000"/>
              <a:buFont typeface="Arial"/>
              <a:buChar char="•"/>
            </a:pPr>
            <a:r>
              <a:rPr lang="en-US" sz="7600">
                <a:solidFill>
                  <a:schemeClr val="dk1"/>
                </a:solidFill>
              </a:rPr>
              <a:t>Data collected from SpaceX Rest API was processed using pandas and numpy software libraries.</a:t>
            </a:r>
            <a:endParaRPr sz="7600">
              <a:solidFill>
                <a:schemeClr val="dk1"/>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chemeClr val="dk1"/>
              </a:buClr>
              <a:buSzPct val="100000"/>
              <a:buFont typeface="Arial"/>
              <a:buChar char="•"/>
            </a:pPr>
            <a:r>
              <a:rPr lang="en-US" sz="7600">
                <a:solidFill>
                  <a:schemeClr val="dk1"/>
                </a:solidFill>
              </a:rPr>
              <a:t>Preprocessed data was split into </a:t>
            </a:r>
            <a:r>
              <a:rPr lang="en-US" sz="7600">
                <a:solidFill>
                  <a:schemeClr val="dk1"/>
                </a:solidFill>
              </a:rPr>
              <a:t>training</a:t>
            </a:r>
            <a:r>
              <a:rPr lang="en-US" sz="7600">
                <a:solidFill>
                  <a:schemeClr val="dk1"/>
                </a:solidFill>
              </a:rPr>
              <a:t> and testing splits. Classification models were built using sklearn module GridSearchCV</a:t>
            </a:r>
            <a:endParaRPr>
              <a:solidFill>
                <a:schemeClr val="dk1"/>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16" name="Google Shape;116;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Data was scraped from SpaceX REST API - https://api.spacexdata.com/v4/</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You need to present your data collection process use key phrases and flowcharts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3" name="Google Shape;123;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8"/>
          <p:cNvSpPr txBox="1"/>
          <p:nvPr>
            <p:ph idx="1" type="body"/>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b="0" i="0" lang="en-US" sz="2200" u="none" cap="none" strike="noStrike">
                <a:solidFill>
                  <a:srgbClr val="1C7DDB"/>
                </a:solidFill>
                <a:latin typeface="Arial"/>
                <a:ea typeface="Arial"/>
                <a:cs typeface="Arial"/>
                <a:sym typeface="Arial"/>
              </a:rPr>
              <a:t>Place your flowchart of SpaceX API calls here</a:t>
            </a:r>
            <a:endParaRPr b="0" i="0" sz="2800" u="none" cap="none" strike="noStrike">
              <a:solidFill>
                <a:schemeClr val="dk1"/>
              </a:solidFill>
              <a:latin typeface="Calibri"/>
              <a:ea typeface="Calibri"/>
              <a:cs typeface="Calibri"/>
              <a:sym typeface="Calibri"/>
            </a:endParaRPr>
          </a:p>
        </p:txBody>
      </p:sp>
      <p:sp>
        <p:nvSpPr>
          <p:cNvPr id="130" name="Google Shape;130;p8"/>
          <p:cNvSpPr txBox="1"/>
          <p:nvPr>
            <p:ph idx="2"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368300" lvl="0" marL="457200" rtl="0" algn="l">
              <a:spcBef>
                <a:spcPts val="0"/>
              </a:spcBef>
              <a:spcAft>
                <a:spcPts val="0"/>
              </a:spcAft>
              <a:buClr>
                <a:srgbClr val="292929"/>
              </a:buClr>
              <a:buSzPts val="2200"/>
              <a:buChar char="•"/>
            </a:pPr>
            <a:r>
              <a:rPr lang="en-US" sz="2200">
                <a:solidFill>
                  <a:srgbClr val="292929"/>
                </a:solidFill>
              </a:rPr>
              <a:t>Data was scraped from SpaceX REST API - https://api.spacexdata.com/v4/</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https://github.com/kfields110/IBM_Capstone</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1" name="Google Shape;131;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2" name="Google Shape;132;p8"/>
          <p:cNvPicPr preferRelativeResize="0"/>
          <p:nvPr/>
        </p:nvPicPr>
        <p:blipFill>
          <a:blip r:embed="rId4">
            <a:alphaModFix/>
          </a:blip>
          <a:stretch>
            <a:fillRect/>
          </a:stretch>
        </p:blipFill>
        <p:spPr>
          <a:xfrm>
            <a:off x="5834151" y="1525850"/>
            <a:ext cx="5623826" cy="464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9"/>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Web scraping performed on WikiPedia using BeautifulSoup library</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368300" lvl="0" marL="457200" rtl="0" algn="l">
              <a:spcBef>
                <a:spcPts val="1400"/>
              </a:spcBef>
              <a:spcAft>
                <a:spcPts val="0"/>
              </a:spcAft>
              <a:buClr>
                <a:srgbClr val="292929"/>
              </a:buClr>
              <a:buSzPts val="2200"/>
              <a:buChar char="•"/>
            </a:pPr>
            <a:r>
              <a:rPr lang="en-US" sz="2200">
                <a:solidFill>
                  <a:srgbClr val="292929"/>
                </a:solidFill>
              </a:rPr>
              <a:t>Github:</a:t>
            </a:r>
            <a:endParaRPr sz="2200">
              <a:solidFill>
                <a:srgbClr val="292929"/>
              </a:solidFill>
            </a:endParaRPr>
          </a:p>
          <a:p>
            <a:pPr indent="-368300" lvl="1" marL="914400" rtl="0" algn="l">
              <a:spcBef>
                <a:spcPts val="1400"/>
              </a:spcBef>
              <a:spcAft>
                <a:spcPts val="0"/>
              </a:spcAft>
              <a:buClr>
                <a:srgbClr val="292929"/>
              </a:buClr>
              <a:buSzPts val="2200"/>
              <a:buChar char="○"/>
            </a:pPr>
            <a:r>
              <a:rPr lang="en-US" sz="2200">
                <a:solidFill>
                  <a:srgbClr val="292929"/>
                </a:solidFill>
              </a:rPr>
              <a:t>https://github.com/kfields110/IBM_Capstone</a:t>
            </a:r>
            <a:endParaRPr sz="2200">
              <a:solidFill>
                <a:srgbClr val="292929"/>
              </a:solidFill>
            </a:endParaRPr>
          </a:p>
        </p:txBody>
      </p:sp>
      <p:sp>
        <p:nvSpPr>
          <p:cNvPr id="138" name="Google Shape;138;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39" name="Google Shape;139;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0" name="Google Shape;140;p9"/>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lang="en-US" sz="2200">
                <a:solidFill>
                  <a:srgbClr val="1C7DDB"/>
                </a:solidFill>
                <a:latin typeface="Arial"/>
                <a:ea typeface="Arial"/>
                <a:cs typeface="Arial"/>
                <a:sym typeface="Arial"/>
              </a:rPr>
              <a:t>Place your flowchart of web scraping here</a:t>
            </a:r>
            <a:endParaRPr sz="2800">
              <a:solidFill>
                <a:schemeClr val="dk1"/>
              </a:solidFill>
              <a:latin typeface="Calibri"/>
              <a:ea typeface="Calibri"/>
              <a:cs typeface="Calibri"/>
              <a:sym typeface="Calibri"/>
            </a:endParaRPr>
          </a:p>
        </p:txBody>
      </p:sp>
      <p:pic>
        <p:nvPicPr>
          <p:cNvPr id="141" name="Google Shape;141;p9"/>
          <p:cNvPicPr preferRelativeResize="0"/>
          <p:nvPr/>
        </p:nvPicPr>
        <p:blipFill>
          <a:blip r:embed="rId4">
            <a:alphaModFix/>
          </a:blip>
          <a:stretch>
            <a:fillRect/>
          </a:stretch>
        </p:blipFill>
        <p:spPr>
          <a:xfrm>
            <a:off x="5856575" y="1693000"/>
            <a:ext cx="5601400" cy="4520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7" name="Google Shape;147;p10"/>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rPr>
              <a:t>Data is processed using the pandas Python library</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We would like landing outcomes in the dataframe to be converted to either 0 (booster did not land) or 1(booster did land)</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Char char="•"/>
            </a:pPr>
            <a:r>
              <a:rPr lang="en-US" sz="2200">
                <a:solidFill>
                  <a:srgbClr val="292929"/>
                </a:solidFill>
              </a:rPr>
              <a:t>We add a column to dataframe called landing_class containing 0 or 1 for landing result</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Char char="•"/>
            </a:pPr>
            <a:r>
              <a:rPr lang="en-US" sz="2200">
                <a:solidFill>
                  <a:srgbClr val="292929"/>
                </a:solidFill>
              </a:rPr>
              <a:t>Github:</a:t>
            </a:r>
            <a:endParaRPr sz="2200">
              <a:solidFill>
                <a:srgbClr val="292929"/>
              </a:solidFill>
            </a:endParaRPr>
          </a:p>
          <a:p>
            <a:pPr indent="-368300" lvl="1" marL="914400" rtl="0" algn="l">
              <a:spcBef>
                <a:spcPts val="1400"/>
              </a:spcBef>
              <a:spcAft>
                <a:spcPts val="0"/>
              </a:spcAft>
              <a:buClr>
                <a:srgbClr val="292929"/>
              </a:buClr>
              <a:buSzPts val="2200"/>
              <a:buChar char="○"/>
            </a:pPr>
            <a:r>
              <a:rPr lang="en-US" sz="2200">
                <a:solidFill>
                  <a:srgbClr val="292929"/>
                </a:solidFill>
              </a:rPr>
              <a:t>https://github.com/kfields110/IBM_Capstone</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48" name="Google Shape;148;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